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62" r:id="rId2"/>
  </p:sldMasterIdLst>
  <p:notesMasterIdLst>
    <p:notesMasterId r:id="rId12"/>
  </p:notesMasterIdLst>
  <p:handoutMasterIdLst>
    <p:handoutMasterId r:id="rId13"/>
  </p:handoutMasterIdLst>
  <p:sldIdLst>
    <p:sldId id="357" r:id="rId3"/>
    <p:sldId id="364" r:id="rId4"/>
    <p:sldId id="350" r:id="rId5"/>
    <p:sldId id="355" r:id="rId6"/>
    <p:sldId id="358" r:id="rId7"/>
    <p:sldId id="356" r:id="rId8"/>
    <p:sldId id="352" r:id="rId9"/>
    <p:sldId id="353" r:id="rId10"/>
    <p:sldId id="363" r:id="rId11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99FF"/>
    <a:srgbClr val="FFCCFF"/>
    <a:srgbClr val="660066"/>
    <a:srgbClr val="FA74F4"/>
    <a:srgbClr val="0B5F93"/>
    <a:srgbClr val="99CCFF"/>
    <a:srgbClr val="0C6DA8"/>
    <a:srgbClr val="3366CC"/>
    <a:srgbClr val="1086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19" autoAdjust="0"/>
    <p:restoredTop sz="94660"/>
  </p:normalViewPr>
  <p:slideViewPr>
    <p:cSldViewPr snapToGrid="0">
      <p:cViewPr varScale="1">
        <p:scale>
          <a:sx n="69" d="100"/>
          <a:sy n="69" d="100"/>
        </p:scale>
        <p:origin x="42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23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635217-10AD-4764-AFB1-2026C78E497D}" type="doc">
      <dgm:prSet loTypeId="urn:microsoft.com/office/officeart/2005/8/layout/list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33B4656-8F58-435D-956E-34D14BF656A2}">
      <dgm:prSet phldrT="[Текст]" custT="1"/>
      <dgm:spPr/>
      <dgm:t>
        <a:bodyPr/>
        <a:lstStyle/>
        <a:p>
          <a:r>
            <a:rPr lang="ru-RU" sz="3600" b="1" dirty="0" smtClean="0"/>
            <a:t>Предложено тем – 1860 </a:t>
          </a:r>
          <a:r>
            <a:rPr lang="ru-RU" sz="2800" b="1" dirty="0" smtClean="0"/>
            <a:t>(в 2020 г.-2133, в 2019г. – 1982) </a:t>
          </a:r>
          <a:endParaRPr lang="ru-RU" sz="2800" b="1" dirty="0"/>
        </a:p>
      </dgm:t>
    </dgm:pt>
    <dgm:pt modelId="{B7D910F4-F3FF-4EAE-94D6-99D8877148DD}" type="parTrans" cxnId="{E954F6FD-2BF6-4ABF-9DA0-839E84CAD2BB}">
      <dgm:prSet/>
      <dgm:spPr/>
      <dgm:t>
        <a:bodyPr/>
        <a:lstStyle/>
        <a:p>
          <a:endParaRPr lang="ru-RU"/>
        </a:p>
      </dgm:t>
    </dgm:pt>
    <dgm:pt modelId="{F90F9707-5089-4ECB-9A39-D41BC41132D1}" type="sibTrans" cxnId="{E954F6FD-2BF6-4ABF-9DA0-839E84CAD2BB}">
      <dgm:prSet/>
      <dgm:spPr/>
      <dgm:t>
        <a:bodyPr/>
        <a:lstStyle/>
        <a:p>
          <a:endParaRPr lang="ru-RU"/>
        </a:p>
      </dgm:t>
    </dgm:pt>
    <dgm:pt modelId="{EE54FCE3-E36A-4C0F-98E7-B8EB07C66098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Количество </a:t>
          </a:r>
          <a:r>
            <a:rPr lang="ru-RU" sz="3200" b="0" dirty="0" smtClean="0">
              <a:solidFill>
                <a:schemeClr val="tx1"/>
              </a:solidFill>
            </a:rPr>
            <a:t>зарегистрированных</a:t>
          </a:r>
          <a:r>
            <a:rPr lang="ru-RU" sz="3200" b="1" dirty="0" smtClean="0">
              <a:solidFill>
                <a:schemeClr val="tx1"/>
              </a:solidFill>
            </a:rPr>
            <a:t> проектов – 1546                 </a:t>
          </a:r>
          <a:r>
            <a:rPr lang="ru-RU" sz="2800" b="1" dirty="0" smtClean="0">
              <a:solidFill>
                <a:schemeClr val="tx1"/>
              </a:solidFill>
            </a:rPr>
            <a:t>(в 2020 г.-1954, в 2019г. – 1588) </a:t>
          </a:r>
          <a:endParaRPr lang="ru-RU" sz="2800" b="1" dirty="0">
            <a:solidFill>
              <a:schemeClr val="tx1"/>
            </a:solidFill>
          </a:endParaRPr>
        </a:p>
      </dgm:t>
    </dgm:pt>
    <dgm:pt modelId="{A1849567-1A22-4C7A-91F1-E21DE9FBB3A5}" type="parTrans" cxnId="{9F852B3E-C601-4A99-9F92-D40060F333ED}">
      <dgm:prSet/>
      <dgm:spPr/>
      <dgm:t>
        <a:bodyPr/>
        <a:lstStyle/>
        <a:p>
          <a:endParaRPr lang="ru-RU"/>
        </a:p>
      </dgm:t>
    </dgm:pt>
    <dgm:pt modelId="{4E5D6D85-29B4-41A9-9FA4-6056838D0C87}" type="sibTrans" cxnId="{9F852B3E-C601-4A99-9F92-D40060F333ED}">
      <dgm:prSet/>
      <dgm:spPr/>
      <dgm:t>
        <a:bodyPr/>
        <a:lstStyle/>
        <a:p>
          <a:endParaRPr lang="ru-RU"/>
        </a:p>
      </dgm:t>
    </dgm:pt>
    <dgm:pt modelId="{D065926A-8D9F-45D3-9866-2607EA1FE045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Доля проектов, подготовленных учащимися ОО                </a:t>
          </a:r>
          <a:r>
            <a:rPr lang="ru-RU" sz="2800" b="0" dirty="0" err="1" smtClean="0">
              <a:solidFill>
                <a:schemeClr val="tx1"/>
              </a:solidFill>
            </a:rPr>
            <a:t>г.о</a:t>
          </a:r>
          <a:r>
            <a:rPr lang="ru-RU" sz="2800" b="0" dirty="0" smtClean="0">
              <a:solidFill>
                <a:schemeClr val="tx1"/>
              </a:solidFill>
            </a:rPr>
            <a:t>. Самара и </a:t>
          </a:r>
          <a:r>
            <a:rPr lang="ru-RU" sz="2800" b="0" dirty="0" err="1" smtClean="0">
              <a:solidFill>
                <a:schemeClr val="tx1"/>
              </a:solidFill>
            </a:rPr>
            <a:t>г.о.Тольятти</a:t>
          </a:r>
          <a:r>
            <a:rPr lang="ru-RU" sz="2800" b="0" dirty="0" smtClean="0">
              <a:solidFill>
                <a:schemeClr val="tx1"/>
              </a:solidFill>
            </a:rPr>
            <a:t> – 35% (в 2020 г.- 39%, в 2019г. – 41%);           </a:t>
          </a:r>
          <a:r>
            <a:rPr lang="ru-RU" sz="2600" b="0" dirty="0" smtClean="0">
              <a:solidFill>
                <a:schemeClr val="tx1"/>
              </a:solidFill>
            </a:rPr>
            <a:t>других муниципальных образований – 65% (в 2020г.-61%, в 2019г.-59%) </a:t>
          </a:r>
          <a:endParaRPr lang="ru-RU" sz="2600" b="0" dirty="0">
            <a:solidFill>
              <a:schemeClr val="tx1"/>
            </a:solidFill>
          </a:endParaRPr>
        </a:p>
      </dgm:t>
    </dgm:pt>
    <dgm:pt modelId="{7F5942BF-ED85-4F68-B660-D76A686BA635}" type="parTrans" cxnId="{C53779FB-8CEF-4A6D-AE30-CB601BDE16EB}">
      <dgm:prSet/>
      <dgm:spPr/>
      <dgm:t>
        <a:bodyPr/>
        <a:lstStyle/>
        <a:p>
          <a:endParaRPr lang="ru-RU"/>
        </a:p>
      </dgm:t>
    </dgm:pt>
    <dgm:pt modelId="{F412E0FE-8906-490D-A1B4-8E8AAB125FF5}" type="sibTrans" cxnId="{C53779FB-8CEF-4A6D-AE30-CB601BDE16EB}">
      <dgm:prSet/>
      <dgm:spPr/>
      <dgm:t>
        <a:bodyPr/>
        <a:lstStyle/>
        <a:p>
          <a:endParaRPr lang="ru-RU"/>
        </a:p>
      </dgm:t>
    </dgm:pt>
    <dgm:pt modelId="{F1B26CF2-FDD3-4806-85CB-8252F48234D2}" type="pres">
      <dgm:prSet presAssocID="{12635217-10AD-4764-AFB1-2026C78E497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3F463A-96D5-4A43-B656-E9CC7D9121C4}" type="pres">
      <dgm:prSet presAssocID="{D33B4656-8F58-435D-956E-34D14BF656A2}" presName="parentLin" presStyleCnt="0"/>
      <dgm:spPr/>
    </dgm:pt>
    <dgm:pt modelId="{37FCBAD3-6E62-4302-927E-1AE6E22AD7FB}" type="pres">
      <dgm:prSet presAssocID="{D33B4656-8F58-435D-956E-34D14BF656A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CAC2965-AD4D-448A-B6E2-CFAA5964DDD5}" type="pres">
      <dgm:prSet presAssocID="{D33B4656-8F58-435D-956E-34D14BF656A2}" presName="parentText" presStyleLbl="node1" presStyleIdx="0" presStyleCnt="3" custScaleX="142857" custScaleY="181772" custLinFactNeighborX="-40687" custLinFactNeighborY="-22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46E3E-3C01-4A08-8DA5-CCA310CF63EE}" type="pres">
      <dgm:prSet presAssocID="{D33B4656-8F58-435D-956E-34D14BF656A2}" presName="negativeSpace" presStyleCnt="0"/>
      <dgm:spPr/>
    </dgm:pt>
    <dgm:pt modelId="{90BE323F-3F5E-4260-B492-9E7797302084}" type="pres">
      <dgm:prSet presAssocID="{D33B4656-8F58-435D-956E-34D14BF656A2}" presName="childText" presStyleLbl="conFgAcc1" presStyleIdx="0" presStyleCnt="3">
        <dgm:presLayoutVars>
          <dgm:bulletEnabled val="1"/>
        </dgm:presLayoutVars>
      </dgm:prSet>
      <dgm:spPr/>
    </dgm:pt>
    <dgm:pt modelId="{A98928C4-A408-459A-B46E-67DB63373AAD}" type="pres">
      <dgm:prSet presAssocID="{F90F9707-5089-4ECB-9A39-D41BC41132D1}" presName="spaceBetweenRectangles" presStyleCnt="0"/>
      <dgm:spPr/>
    </dgm:pt>
    <dgm:pt modelId="{19A21866-EE33-46EA-A4DE-39E817B5551D}" type="pres">
      <dgm:prSet presAssocID="{EE54FCE3-E36A-4C0F-98E7-B8EB07C66098}" presName="parentLin" presStyleCnt="0"/>
      <dgm:spPr/>
    </dgm:pt>
    <dgm:pt modelId="{ABEE40F0-5646-4C1E-AA1D-7809B7FB6BC8}" type="pres">
      <dgm:prSet presAssocID="{EE54FCE3-E36A-4C0F-98E7-B8EB07C6609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B3B24F8-F049-4F30-8A34-BE6DF75675F2}" type="pres">
      <dgm:prSet presAssocID="{EE54FCE3-E36A-4C0F-98E7-B8EB07C66098}" presName="parentText" presStyleLbl="node1" presStyleIdx="1" presStyleCnt="3" custScaleX="138876" custScaleY="190365" custLinFactNeighborX="-491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F8434-BE10-4788-8BA0-F8B3A5246BAA}" type="pres">
      <dgm:prSet presAssocID="{EE54FCE3-E36A-4C0F-98E7-B8EB07C66098}" presName="negativeSpace" presStyleCnt="0"/>
      <dgm:spPr/>
    </dgm:pt>
    <dgm:pt modelId="{E0B7705E-7E4B-4B48-BD2A-672B588669ED}" type="pres">
      <dgm:prSet presAssocID="{EE54FCE3-E36A-4C0F-98E7-B8EB07C66098}" presName="childText" presStyleLbl="conFgAcc1" presStyleIdx="1" presStyleCnt="3">
        <dgm:presLayoutVars>
          <dgm:bulletEnabled val="1"/>
        </dgm:presLayoutVars>
      </dgm:prSet>
      <dgm:spPr/>
    </dgm:pt>
    <dgm:pt modelId="{E45256BE-E945-40C9-A798-C210F8C0934F}" type="pres">
      <dgm:prSet presAssocID="{4E5D6D85-29B4-41A9-9FA4-6056838D0C87}" presName="spaceBetweenRectangles" presStyleCnt="0"/>
      <dgm:spPr/>
    </dgm:pt>
    <dgm:pt modelId="{FF6D7D9D-D40D-4CB2-8BEE-1D7C96663A67}" type="pres">
      <dgm:prSet presAssocID="{D065926A-8D9F-45D3-9866-2607EA1FE045}" presName="parentLin" presStyleCnt="0"/>
      <dgm:spPr/>
    </dgm:pt>
    <dgm:pt modelId="{ED430209-BA1D-443B-AD05-F786D2957162}" type="pres">
      <dgm:prSet presAssocID="{D065926A-8D9F-45D3-9866-2607EA1FE04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024612E-80DD-4A20-98A6-7E35D4D3EF32}" type="pres">
      <dgm:prSet presAssocID="{D065926A-8D9F-45D3-9866-2607EA1FE045}" presName="parentText" presStyleLbl="node1" presStyleIdx="2" presStyleCnt="3" custScaleX="140042" custScaleY="188210" custLinFactNeighborX="-49075" custLinFactNeighborY="-35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6F2A52-F16F-4D10-B10D-147998A7A863}" type="pres">
      <dgm:prSet presAssocID="{D065926A-8D9F-45D3-9866-2607EA1FE045}" presName="negativeSpace" presStyleCnt="0"/>
      <dgm:spPr/>
    </dgm:pt>
    <dgm:pt modelId="{09C3EF1B-660F-41DE-81FD-5624F125722D}" type="pres">
      <dgm:prSet presAssocID="{D065926A-8D9F-45D3-9866-2607EA1FE04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F852B3E-C601-4A99-9F92-D40060F333ED}" srcId="{12635217-10AD-4764-AFB1-2026C78E497D}" destId="{EE54FCE3-E36A-4C0F-98E7-B8EB07C66098}" srcOrd="1" destOrd="0" parTransId="{A1849567-1A22-4C7A-91F1-E21DE9FBB3A5}" sibTransId="{4E5D6D85-29B4-41A9-9FA4-6056838D0C87}"/>
    <dgm:cxn modelId="{B7CB6B6F-ECFC-4E48-AEA9-BB102E86CA35}" type="presOf" srcId="{D33B4656-8F58-435D-956E-34D14BF656A2}" destId="{37FCBAD3-6E62-4302-927E-1AE6E22AD7FB}" srcOrd="0" destOrd="0" presId="urn:microsoft.com/office/officeart/2005/8/layout/list1"/>
    <dgm:cxn modelId="{0D89AA31-DF65-40A0-803B-C1BF3785A428}" type="presOf" srcId="{EE54FCE3-E36A-4C0F-98E7-B8EB07C66098}" destId="{ABEE40F0-5646-4C1E-AA1D-7809B7FB6BC8}" srcOrd="0" destOrd="0" presId="urn:microsoft.com/office/officeart/2005/8/layout/list1"/>
    <dgm:cxn modelId="{82D207F2-8A75-42AE-B05B-F8F29965D0C6}" type="presOf" srcId="{D065926A-8D9F-45D3-9866-2607EA1FE045}" destId="{4024612E-80DD-4A20-98A6-7E35D4D3EF32}" srcOrd="1" destOrd="0" presId="urn:microsoft.com/office/officeart/2005/8/layout/list1"/>
    <dgm:cxn modelId="{C53779FB-8CEF-4A6D-AE30-CB601BDE16EB}" srcId="{12635217-10AD-4764-AFB1-2026C78E497D}" destId="{D065926A-8D9F-45D3-9866-2607EA1FE045}" srcOrd="2" destOrd="0" parTransId="{7F5942BF-ED85-4F68-B660-D76A686BA635}" sibTransId="{F412E0FE-8906-490D-A1B4-8E8AAB125FF5}"/>
    <dgm:cxn modelId="{0E7CE23C-6410-458F-91FE-BD7B2D92363B}" type="presOf" srcId="{12635217-10AD-4764-AFB1-2026C78E497D}" destId="{F1B26CF2-FDD3-4806-85CB-8252F48234D2}" srcOrd="0" destOrd="0" presId="urn:microsoft.com/office/officeart/2005/8/layout/list1"/>
    <dgm:cxn modelId="{878D2519-82DB-4DA8-942C-03C73BB07333}" type="presOf" srcId="{D065926A-8D9F-45D3-9866-2607EA1FE045}" destId="{ED430209-BA1D-443B-AD05-F786D2957162}" srcOrd="0" destOrd="0" presId="urn:microsoft.com/office/officeart/2005/8/layout/list1"/>
    <dgm:cxn modelId="{94D723D9-5F4F-40F9-B772-E94426172CC2}" type="presOf" srcId="{EE54FCE3-E36A-4C0F-98E7-B8EB07C66098}" destId="{0B3B24F8-F049-4F30-8A34-BE6DF75675F2}" srcOrd="1" destOrd="0" presId="urn:microsoft.com/office/officeart/2005/8/layout/list1"/>
    <dgm:cxn modelId="{E954F6FD-2BF6-4ABF-9DA0-839E84CAD2BB}" srcId="{12635217-10AD-4764-AFB1-2026C78E497D}" destId="{D33B4656-8F58-435D-956E-34D14BF656A2}" srcOrd="0" destOrd="0" parTransId="{B7D910F4-F3FF-4EAE-94D6-99D8877148DD}" sibTransId="{F90F9707-5089-4ECB-9A39-D41BC41132D1}"/>
    <dgm:cxn modelId="{249D962A-DD08-45D4-B9D1-AF56888816C5}" type="presOf" srcId="{D33B4656-8F58-435D-956E-34D14BF656A2}" destId="{5CAC2965-AD4D-448A-B6E2-CFAA5964DDD5}" srcOrd="1" destOrd="0" presId="urn:microsoft.com/office/officeart/2005/8/layout/list1"/>
    <dgm:cxn modelId="{8B4C69CB-8CB4-4EE0-8647-DB239A5712ED}" type="presParOf" srcId="{F1B26CF2-FDD3-4806-85CB-8252F48234D2}" destId="{9F3F463A-96D5-4A43-B656-E9CC7D9121C4}" srcOrd="0" destOrd="0" presId="urn:microsoft.com/office/officeart/2005/8/layout/list1"/>
    <dgm:cxn modelId="{DDF056C8-3A6E-4C4F-B436-7AE62A26D335}" type="presParOf" srcId="{9F3F463A-96D5-4A43-B656-E9CC7D9121C4}" destId="{37FCBAD3-6E62-4302-927E-1AE6E22AD7FB}" srcOrd="0" destOrd="0" presId="urn:microsoft.com/office/officeart/2005/8/layout/list1"/>
    <dgm:cxn modelId="{6EF20EB8-1D8F-4F56-A550-B96C6728FCBB}" type="presParOf" srcId="{9F3F463A-96D5-4A43-B656-E9CC7D9121C4}" destId="{5CAC2965-AD4D-448A-B6E2-CFAA5964DDD5}" srcOrd="1" destOrd="0" presId="urn:microsoft.com/office/officeart/2005/8/layout/list1"/>
    <dgm:cxn modelId="{E0DC83A2-E790-4507-AF12-7BF4275FBD4D}" type="presParOf" srcId="{F1B26CF2-FDD3-4806-85CB-8252F48234D2}" destId="{FD646E3E-3C01-4A08-8DA5-CCA310CF63EE}" srcOrd="1" destOrd="0" presId="urn:microsoft.com/office/officeart/2005/8/layout/list1"/>
    <dgm:cxn modelId="{FF8C36AE-9F09-4666-9974-432895C2BA7D}" type="presParOf" srcId="{F1B26CF2-FDD3-4806-85CB-8252F48234D2}" destId="{90BE323F-3F5E-4260-B492-9E7797302084}" srcOrd="2" destOrd="0" presId="urn:microsoft.com/office/officeart/2005/8/layout/list1"/>
    <dgm:cxn modelId="{D709BAB3-8131-4BAB-AC79-7C4A122F299A}" type="presParOf" srcId="{F1B26CF2-FDD3-4806-85CB-8252F48234D2}" destId="{A98928C4-A408-459A-B46E-67DB63373AAD}" srcOrd="3" destOrd="0" presId="urn:microsoft.com/office/officeart/2005/8/layout/list1"/>
    <dgm:cxn modelId="{4A6F06F5-A9ED-437C-9CAD-62ED7484E401}" type="presParOf" srcId="{F1B26CF2-FDD3-4806-85CB-8252F48234D2}" destId="{19A21866-EE33-46EA-A4DE-39E817B5551D}" srcOrd="4" destOrd="0" presId="urn:microsoft.com/office/officeart/2005/8/layout/list1"/>
    <dgm:cxn modelId="{917EA051-8BCF-4F34-9E2D-98F51D46AE03}" type="presParOf" srcId="{19A21866-EE33-46EA-A4DE-39E817B5551D}" destId="{ABEE40F0-5646-4C1E-AA1D-7809B7FB6BC8}" srcOrd="0" destOrd="0" presId="urn:microsoft.com/office/officeart/2005/8/layout/list1"/>
    <dgm:cxn modelId="{08337858-FB69-4502-9DFB-969A3D34AD5B}" type="presParOf" srcId="{19A21866-EE33-46EA-A4DE-39E817B5551D}" destId="{0B3B24F8-F049-4F30-8A34-BE6DF75675F2}" srcOrd="1" destOrd="0" presId="urn:microsoft.com/office/officeart/2005/8/layout/list1"/>
    <dgm:cxn modelId="{9308017F-8D27-4D4A-A689-ADEF0E65E020}" type="presParOf" srcId="{F1B26CF2-FDD3-4806-85CB-8252F48234D2}" destId="{A32F8434-BE10-4788-8BA0-F8B3A5246BAA}" srcOrd="5" destOrd="0" presId="urn:microsoft.com/office/officeart/2005/8/layout/list1"/>
    <dgm:cxn modelId="{CFE80CC9-8D42-4C93-BFAC-58B7A88086A1}" type="presParOf" srcId="{F1B26CF2-FDD3-4806-85CB-8252F48234D2}" destId="{E0B7705E-7E4B-4B48-BD2A-672B588669ED}" srcOrd="6" destOrd="0" presId="urn:microsoft.com/office/officeart/2005/8/layout/list1"/>
    <dgm:cxn modelId="{307F2DC2-9082-4EF4-9662-DA679B84EEB6}" type="presParOf" srcId="{F1B26CF2-FDD3-4806-85CB-8252F48234D2}" destId="{E45256BE-E945-40C9-A798-C210F8C0934F}" srcOrd="7" destOrd="0" presId="urn:microsoft.com/office/officeart/2005/8/layout/list1"/>
    <dgm:cxn modelId="{E325B416-C359-4CEC-BBAB-F14B06B3576D}" type="presParOf" srcId="{F1B26CF2-FDD3-4806-85CB-8252F48234D2}" destId="{FF6D7D9D-D40D-4CB2-8BEE-1D7C96663A67}" srcOrd="8" destOrd="0" presId="urn:microsoft.com/office/officeart/2005/8/layout/list1"/>
    <dgm:cxn modelId="{6BA6DA2E-AEF9-4E58-944A-0C9F55DAA212}" type="presParOf" srcId="{FF6D7D9D-D40D-4CB2-8BEE-1D7C96663A67}" destId="{ED430209-BA1D-443B-AD05-F786D2957162}" srcOrd="0" destOrd="0" presId="urn:microsoft.com/office/officeart/2005/8/layout/list1"/>
    <dgm:cxn modelId="{FB65E47D-B5DE-4BFB-8BDB-6DDDC2C9EAE7}" type="presParOf" srcId="{FF6D7D9D-D40D-4CB2-8BEE-1D7C96663A67}" destId="{4024612E-80DD-4A20-98A6-7E35D4D3EF32}" srcOrd="1" destOrd="0" presId="urn:microsoft.com/office/officeart/2005/8/layout/list1"/>
    <dgm:cxn modelId="{B80B3229-9D65-4B93-8335-9E6B47B82F5C}" type="presParOf" srcId="{F1B26CF2-FDD3-4806-85CB-8252F48234D2}" destId="{CE6F2A52-F16F-4D10-B10D-147998A7A863}" srcOrd="9" destOrd="0" presId="urn:microsoft.com/office/officeart/2005/8/layout/list1"/>
    <dgm:cxn modelId="{B6EC9E1F-FC3D-41FA-A2D8-F8B8893B86C2}" type="presParOf" srcId="{F1B26CF2-FDD3-4806-85CB-8252F48234D2}" destId="{09C3EF1B-660F-41DE-81FD-5624F125722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BE323F-3F5E-4260-B492-9E7797302084}">
      <dsp:nvSpPr>
        <dsp:cNvPr id="0" name=""/>
        <dsp:cNvSpPr/>
      </dsp:nvSpPr>
      <dsp:spPr>
        <a:xfrm>
          <a:off x="0" y="1022762"/>
          <a:ext cx="1162459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C2965-AD4D-448A-B6E2-CFAA5964DDD5}">
      <dsp:nvSpPr>
        <dsp:cNvPr id="0" name=""/>
        <dsp:cNvSpPr/>
      </dsp:nvSpPr>
      <dsp:spPr>
        <a:xfrm>
          <a:off x="328248" y="0"/>
          <a:ext cx="11068331" cy="1395136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567" tIns="0" rIns="307567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Предложено тем – 1860 </a:t>
          </a:r>
          <a:r>
            <a:rPr lang="ru-RU" sz="2800" b="1" kern="1200" dirty="0" smtClean="0"/>
            <a:t>(в 2020 г.-2133, в 2019г. – 1982) </a:t>
          </a:r>
          <a:endParaRPr lang="ru-RU" sz="2800" b="1" kern="1200" dirty="0"/>
        </a:p>
      </dsp:txBody>
      <dsp:txXfrm>
        <a:off x="396353" y="68105"/>
        <a:ext cx="10932121" cy="1258926"/>
      </dsp:txXfrm>
    </dsp:sp>
    <dsp:sp modelId="{E0B7705E-7E4B-4B48-BD2A-672B588669ED}">
      <dsp:nvSpPr>
        <dsp:cNvPr id="0" name=""/>
        <dsp:cNvSpPr/>
      </dsp:nvSpPr>
      <dsp:spPr>
        <a:xfrm>
          <a:off x="0" y="2895691"/>
          <a:ext cx="1162459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B24F8-F049-4F30-8A34-BE6DF75675F2}">
      <dsp:nvSpPr>
        <dsp:cNvPr id="0" name=""/>
        <dsp:cNvSpPr/>
      </dsp:nvSpPr>
      <dsp:spPr>
        <a:xfrm>
          <a:off x="288888" y="1818362"/>
          <a:ext cx="11046820" cy="146108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567" tIns="0" rIns="30756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Количество </a:t>
          </a:r>
          <a:r>
            <a:rPr lang="ru-RU" sz="3200" b="0" kern="1200" dirty="0" smtClean="0">
              <a:solidFill>
                <a:schemeClr val="tx1"/>
              </a:solidFill>
            </a:rPr>
            <a:t>зарегистрированных</a:t>
          </a:r>
          <a:r>
            <a:rPr lang="ru-RU" sz="3200" b="1" kern="1200" dirty="0" smtClean="0">
              <a:solidFill>
                <a:schemeClr val="tx1"/>
              </a:solidFill>
            </a:rPr>
            <a:t> проектов – 1546                 </a:t>
          </a:r>
          <a:r>
            <a:rPr lang="ru-RU" sz="2800" b="1" kern="1200" dirty="0" smtClean="0">
              <a:solidFill>
                <a:schemeClr val="tx1"/>
              </a:solidFill>
            </a:rPr>
            <a:t>(в 2020 г.-1954, в 2019г. – 1588) 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360212" y="1889686"/>
        <a:ext cx="10904172" cy="1318441"/>
      </dsp:txXfrm>
    </dsp:sp>
    <dsp:sp modelId="{09C3EF1B-660F-41DE-81FD-5624F125722D}">
      <dsp:nvSpPr>
        <dsp:cNvPr id="0" name=""/>
        <dsp:cNvSpPr/>
      </dsp:nvSpPr>
      <dsp:spPr>
        <a:xfrm>
          <a:off x="0" y="4752081"/>
          <a:ext cx="1162459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4612E-80DD-4A20-98A6-7E35D4D3EF32}">
      <dsp:nvSpPr>
        <dsp:cNvPr id="0" name=""/>
        <dsp:cNvSpPr/>
      </dsp:nvSpPr>
      <dsp:spPr>
        <a:xfrm>
          <a:off x="287030" y="3663998"/>
          <a:ext cx="11050541" cy="144454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567" tIns="0" rIns="30756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Доля проектов, подготовленных учащимися ОО                </a:t>
          </a:r>
          <a:r>
            <a:rPr lang="ru-RU" sz="2800" b="0" kern="1200" dirty="0" err="1" smtClean="0">
              <a:solidFill>
                <a:schemeClr val="tx1"/>
              </a:solidFill>
            </a:rPr>
            <a:t>г.о</a:t>
          </a:r>
          <a:r>
            <a:rPr lang="ru-RU" sz="2800" b="0" kern="1200" dirty="0" smtClean="0">
              <a:solidFill>
                <a:schemeClr val="tx1"/>
              </a:solidFill>
            </a:rPr>
            <a:t>. Самара и </a:t>
          </a:r>
          <a:r>
            <a:rPr lang="ru-RU" sz="2800" b="0" kern="1200" dirty="0" err="1" smtClean="0">
              <a:solidFill>
                <a:schemeClr val="tx1"/>
              </a:solidFill>
            </a:rPr>
            <a:t>г.о.Тольятти</a:t>
          </a:r>
          <a:r>
            <a:rPr lang="ru-RU" sz="2800" b="0" kern="1200" dirty="0" smtClean="0">
              <a:solidFill>
                <a:schemeClr val="tx1"/>
              </a:solidFill>
            </a:rPr>
            <a:t> – 35% (в 2020 г.- 39%, в 2019г. – 41%);           </a:t>
          </a:r>
          <a:r>
            <a:rPr lang="ru-RU" sz="2600" b="0" kern="1200" dirty="0" smtClean="0">
              <a:solidFill>
                <a:schemeClr val="tx1"/>
              </a:solidFill>
            </a:rPr>
            <a:t>других муниципальных образований – 65% (в 2020г.-61%, в 2019г.-59%) </a:t>
          </a:r>
          <a:endParaRPr lang="ru-RU" sz="2600" b="0" kern="1200" dirty="0">
            <a:solidFill>
              <a:schemeClr val="tx1"/>
            </a:solidFill>
          </a:endParaRPr>
        </a:p>
      </dsp:txBody>
      <dsp:txXfrm>
        <a:off x="357547" y="3734515"/>
        <a:ext cx="10909507" cy="1303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ru-RU" smtClean="0"/>
              <a:pPr/>
              <a:t>27.07.2021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ru-RU" smtClean="0"/>
              <a:pPr/>
              <a:t>27.07.2021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1256F-F7E5-4D91-A06C-0716C8D4B5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F6C9A-4E3C-4818-A553-90FA7ACDF7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9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F4DEB-9B79-4674-B8AE-2621121653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8E08C-6F7D-4B44-8B43-709799A3E3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27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C7822-7ECD-4BBD-B6E5-43140CD065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F1C68-AEBC-4173-814E-B4A911A05F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0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6F5FC-0BE2-417B-87C3-29CD369202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C8CE3-E8B4-4DAE-99E7-10C7E677DE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2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E75DD-2B6F-482D-B4A3-0C4D5E3497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03A8A-18D6-487D-9CEE-2484FA6839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23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862D2-BDB1-4E32-A429-E1F56D91C1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C9CA3-1CC2-487C-8775-C6E8856801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93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E0F7B-F505-4A65-9D1A-BB0385BEE4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2E44E-78C4-43B9-BEAD-A7E5F6EA7B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81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731FE-C665-4BD7-9517-7987B1404A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AEFFA-2C64-443B-9533-EE4213421A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2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CBFC-5EA9-44BF-93D2-388E7EC291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FCDC0-F08D-4345-B76F-04CFC9181C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658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8C55-BF76-47A9-B1EF-B7523C6523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35461-9289-4BB0-9DE8-27E804FCD4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60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30B57-969A-42E4-BCCD-A3F807462E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2825A-1EC5-4EDE-BD22-4CA8DD8F4C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00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540754-7F62-490E-9F68-B745E60FF9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CC4762-E301-40AD-9E68-6BF366ACB2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5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vzletsamara@mail.ru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82305" y="1074144"/>
            <a:ext cx="753591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проведении в 2020/21 учебном году областного конкурса «Взлет» исследовательских проектов обучающихся образовательных организаций 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Самарской области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88926" y="167740"/>
            <a:ext cx="574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Министерство образования и науки Самарской области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019" y="6422540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17.03.2021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0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низ 2"/>
          <p:cNvSpPr/>
          <p:nvPr/>
        </p:nvSpPr>
        <p:spPr>
          <a:xfrm>
            <a:off x="64289" y="1774208"/>
            <a:ext cx="922300" cy="207589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17726" y="3896272"/>
            <a:ext cx="2325266" cy="2308324"/>
          </a:xfrm>
          <a:prstGeom prst="rect">
            <a:avLst/>
          </a:prstGeom>
          <a:solidFill>
            <a:srgbClr val="FF99FF"/>
          </a:solidFill>
          <a:ln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Научно-образователь-</a:t>
            </a:r>
            <a:r>
              <a:rPr lang="ru-RU" sz="2400" dirty="0" err="1" smtClean="0"/>
              <a:t>ная</a:t>
            </a:r>
            <a:r>
              <a:rPr lang="ru-RU" sz="2400" dirty="0" smtClean="0"/>
              <a:t> программа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«Полёт» </a:t>
            </a:r>
          </a:p>
          <a:p>
            <a:r>
              <a:rPr lang="ru-RU" sz="2400" dirty="0" smtClean="0"/>
              <a:t>(студенты </a:t>
            </a:r>
          </a:p>
          <a:p>
            <a:r>
              <a:rPr lang="ru-RU" sz="2400" dirty="0" smtClean="0"/>
              <a:t>1-3 курсов ВПО)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531647" y="3896272"/>
            <a:ext cx="2754216" cy="2677656"/>
          </a:xfrm>
          <a:prstGeom prst="rect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Научно-образовательная программа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«Орбита»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(магистранты, младшие научные сотрудники)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6478" y="136477"/>
            <a:ext cx="11624598" cy="1637731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>
                <a:solidFill>
                  <a:schemeClr val="bg1"/>
                </a:solidFill>
              </a:rPr>
              <a:t>Единая областная система мер по выявлению и развитию творчески одаренной молодежи в сфере науки, техники и технологий и инновационному развитию Самарской области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0104" y="3850105"/>
            <a:ext cx="2601694" cy="2816156"/>
          </a:xfrm>
          <a:prstGeom prst="rect">
            <a:avLst/>
          </a:prstGeom>
          <a:solidFill>
            <a:srgbClr val="FFCCFF"/>
          </a:solidFill>
          <a:ln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900" dirty="0" smtClean="0"/>
          </a:p>
          <a:p>
            <a:r>
              <a:rPr lang="ru-RU" sz="2400" dirty="0" smtClean="0"/>
              <a:t>Научно-образовательная программа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Взлёт» </a:t>
            </a:r>
          </a:p>
          <a:p>
            <a:r>
              <a:rPr lang="ru-RU" sz="2400" dirty="0" smtClean="0"/>
              <a:t>(обучающиеся </a:t>
            </a:r>
          </a:p>
          <a:p>
            <a:r>
              <a:rPr lang="ru-RU" sz="2400" dirty="0" smtClean="0"/>
              <a:t>8-11 классов ОО, 1-2 курсы ОУ СПО)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51" y="2168479"/>
            <a:ext cx="1790225" cy="223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трелка вниз 12"/>
          <p:cNvSpPr/>
          <p:nvPr/>
        </p:nvSpPr>
        <p:spPr>
          <a:xfrm>
            <a:off x="7627777" y="1774208"/>
            <a:ext cx="723331" cy="2187013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765393" y="1774208"/>
            <a:ext cx="830670" cy="2140845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2" r="34795"/>
          <a:stretch/>
        </p:blipFill>
        <p:spPr bwMode="auto">
          <a:xfrm>
            <a:off x="5030845" y="2124773"/>
            <a:ext cx="1835864" cy="2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866" y="2272052"/>
            <a:ext cx="2599993" cy="203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43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58" y="150974"/>
            <a:ext cx="11563289" cy="650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6062" y="3405658"/>
            <a:ext cx="3364675" cy="258532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Информационная поддержка конкурса «Взлет» осуществляется с использованием инфокоммуникационной платформы «Астра»,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размещенной </a:t>
            </a:r>
            <a:r>
              <a:rPr lang="ru-RU" b="1" dirty="0">
                <a:solidFill>
                  <a:srgbClr val="C00000"/>
                </a:solidFill>
              </a:rPr>
              <a:t>в сети Интернет по адресу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://creative-youth.ru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67569" y="1774763"/>
            <a:ext cx="3325847" cy="3693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 о конкурсе «Взлет»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5438899" y="1962099"/>
            <a:ext cx="332867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4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36"/>
          <a:stretch/>
        </p:blipFill>
        <p:spPr bwMode="auto">
          <a:xfrm>
            <a:off x="4518685" y="1419504"/>
            <a:ext cx="7096029" cy="412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05" y="1419505"/>
            <a:ext cx="2896254" cy="412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6478" y="136478"/>
            <a:ext cx="11624598" cy="10132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</a:rPr>
              <a:t>Конкурс «Взлёт» включен в Перечень олимпиад и конкурсов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(пункт 657, стр. 239)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1247176" y="1002861"/>
            <a:ext cx="629262" cy="542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3395339" y="5013433"/>
            <a:ext cx="1485953" cy="4256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6627" y="5791044"/>
            <a:ext cx="11624598" cy="10132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</a:rPr>
              <a:t>Победители и призеры Конкурса «Взлет» будут внесены в Государственный информационный ресурс об одаренных детях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36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36478" y="136478"/>
            <a:ext cx="11624598" cy="856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</a:rPr>
              <a:t>Статистика Конкурса «Взлет» в 2021 году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30830075"/>
              </p:ext>
            </p:extLst>
          </p:nvPr>
        </p:nvGraphicFramePr>
        <p:xfrm>
          <a:off x="136478" y="1255694"/>
          <a:ext cx="1162459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841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6478" y="136478"/>
            <a:ext cx="11624598" cy="856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</a:rPr>
              <a:t>Статистика Конкурса «Взлет» в 2021 году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191" y="6272213"/>
            <a:ext cx="1122362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33977" y="1200485"/>
            <a:ext cx="8229600" cy="78296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</a:rPr>
              <a:t>Количество проектов по территориальных управлений/ департаментов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58" y="1983445"/>
            <a:ext cx="9220502" cy="517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7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69921" y="646807"/>
            <a:ext cx="7422077" cy="600164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Контрольные сроки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проведения конкурса «Взлет»: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в срок до 28 февраля 2021 года </a:t>
            </a:r>
            <a:r>
              <a:rPr lang="ru-RU" sz="2400" dirty="0"/>
              <a:t>осуществляется формирование коллективов для выполнения проектов;</a:t>
            </a:r>
          </a:p>
          <a:p>
            <a:r>
              <a:rPr lang="ru-RU" sz="2400" dirty="0">
                <a:solidFill>
                  <a:srgbClr val="C00000"/>
                </a:solidFill>
              </a:rPr>
              <a:t>с 29 марта по 05 апреля 2021 года </a:t>
            </a:r>
            <a:r>
              <a:rPr lang="ru-RU" sz="2400" dirty="0"/>
              <a:t>осуществляется отправка проектов на региональный этап конкурса через информационную систему «Астра»;</a:t>
            </a:r>
          </a:p>
          <a:p>
            <a:r>
              <a:rPr lang="ru-RU" sz="2400" dirty="0">
                <a:solidFill>
                  <a:srgbClr val="C00000"/>
                </a:solidFill>
              </a:rPr>
              <a:t>с 06 апреля по 15 апреля 2021 года </a:t>
            </a:r>
            <a:r>
              <a:rPr lang="ru-RU" sz="2400" dirty="0"/>
              <a:t>осуществляется рецензирование проектов экспертами жюри регионального этапа конкурса;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в срок с 20 по 22 апреля 2021 года </a:t>
            </a:r>
            <a:r>
              <a:rPr lang="ru-RU" sz="2400" dirty="0"/>
              <a:t>на сайте конкурса по адресу http://creative-youth.ru/ будет размещен поименный состав участников конкурса, приглашенных к публичной защите проекта на очном туре заключительного регионального этапа конкурса; 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в срок с 26 по 30 апреля 2021 </a:t>
            </a:r>
            <a:r>
              <a:rPr lang="ru-RU" sz="2400" dirty="0"/>
              <a:t>будет проведен региональный этап конкурса «Взлет».</a:t>
            </a:r>
          </a:p>
        </p:txBody>
      </p:sp>
    </p:spTree>
    <p:extLst>
      <p:ext uri="{BB962C8B-B14F-4D97-AF65-F5344CB8AC3E}">
        <p14:creationId xmlns:p14="http://schemas.microsoft.com/office/powerpoint/2010/main" val="21948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7150"/>
            <a:ext cx="12090400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67201" y="1649870"/>
            <a:ext cx="7741474" cy="483209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Рекомендации: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не </a:t>
            </a:r>
            <a:r>
              <a:rPr lang="ru-RU" sz="2800" dirty="0">
                <a:solidFill>
                  <a:srgbClr val="C00000"/>
                </a:solidFill>
              </a:rPr>
              <a:t>позднее 31 марта 2021 года </a:t>
            </a:r>
            <a:r>
              <a:rPr lang="ru-RU" sz="2800" dirty="0"/>
              <a:t>провести окружные этапы конкурса «Взлет»;</a:t>
            </a:r>
          </a:p>
          <a:p>
            <a:r>
              <a:rPr lang="ru-RU" sz="2800" dirty="0">
                <a:solidFill>
                  <a:srgbClr val="C00000"/>
                </a:solidFill>
              </a:rPr>
              <a:t>не позднее 10 апреля 2021 года </a:t>
            </a:r>
            <a:r>
              <a:rPr lang="ru-RU" sz="2800" dirty="0"/>
              <a:t>для начисления баллов участникам конкурса «Взлет» передать информацию о результатах школьного и окружного этапов по почте </a:t>
            </a:r>
            <a:r>
              <a:rPr lang="en-US" sz="2800" u="sng" dirty="0" err="1">
                <a:hlinkClick r:id="rId4"/>
              </a:rPr>
              <a:t>vzletsamara</a:t>
            </a:r>
            <a:r>
              <a:rPr lang="ru-RU" sz="2800" u="sng" dirty="0">
                <a:hlinkClick r:id="rId4"/>
              </a:rPr>
              <a:t>@</a:t>
            </a:r>
            <a:r>
              <a:rPr lang="en-US" sz="2800" u="sng" dirty="0">
                <a:hlinkClick r:id="rId4"/>
              </a:rPr>
              <a:t>mail</a:t>
            </a:r>
            <a:r>
              <a:rPr lang="ru-RU" sz="2800" u="sng" dirty="0">
                <a:hlinkClick r:id="rId4"/>
              </a:rPr>
              <a:t>.</a:t>
            </a:r>
            <a:r>
              <a:rPr lang="en-US" sz="2800" u="sng" dirty="0" err="1">
                <a:hlinkClick r:id="rId4"/>
              </a:rPr>
              <a:t>ru</a:t>
            </a:r>
            <a:r>
              <a:rPr lang="en-US" sz="2800" dirty="0"/>
              <a:t>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/>
              <a:t>Организационно-техническую поддержку можно получить по адресу электронной почты: </a:t>
            </a:r>
            <a:r>
              <a:rPr lang="en-US" sz="2800" u="sng" dirty="0" err="1">
                <a:hlinkClick r:id="rId4"/>
              </a:rPr>
              <a:t>vzletsamara</a:t>
            </a:r>
            <a:r>
              <a:rPr lang="ru-RU" sz="2800" u="sng" dirty="0">
                <a:hlinkClick r:id="rId4"/>
              </a:rPr>
              <a:t>@</a:t>
            </a:r>
            <a:r>
              <a:rPr lang="en-US" sz="2800" u="sng" dirty="0">
                <a:hlinkClick r:id="rId4"/>
              </a:rPr>
              <a:t>mail</a:t>
            </a:r>
            <a:r>
              <a:rPr lang="ru-RU" sz="2800" u="sng" dirty="0">
                <a:hlinkClick r:id="rId4"/>
              </a:rPr>
              <a:t>.</a:t>
            </a:r>
            <a:r>
              <a:rPr lang="en-US" sz="2800" u="sng" dirty="0" err="1">
                <a:hlinkClick r:id="rId4"/>
              </a:rPr>
              <a:t>ru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489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258"/>
            <a:ext cx="12192001" cy="684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08937" y="186586"/>
            <a:ext cx="753591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КОНТАКТЫ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Почта: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vzletsamara@mail.ru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конкурс «Взлет»)</a:t>
            </a:r>
          </a:p>
          <a:p>
            <a:pPr algn="ctr"/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bv_samara@mail.ru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конкурс «Большие вызовы»)</a:t>
            </a:r>
          </a:p>
          <a:p>
            <a:pPr algn="ctr"/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Контактные телефоны: </a:t>
            </a:r>
          </a:p>
          <a:p>
            <a:pPr algn="ctr"/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Мангулова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ЕГ </a:t>
            </a:r>
            <a:r>
              <a:rPr lang="ru-RU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8-927-201-86-14</a:t>
            </a:r>
          </a:p>
          <a:p>
            <a:pPr algn="ctr"/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Камальдинова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Зульфия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Фаисовна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8(846)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339-14-80, 8-917-947-13-84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24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D23229-ACB3-4158-AD37-197CF91833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Razvitie-biznesa</Template>
  <TotalTime>0</TotalTime>
  <Words>462</Words>
  <Application>Microsoft Office PowerPoint</Application>
  <PresentationFormat>Широкоэкранный</PresentationFormat>
  <Paragraphs>52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Book Antiqua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2016-06-16T20:26:59Z</dcterms:created>
  <dcterms:modified xsi:type="dcterms:W3CDTF">2021-07-27T05:26:34Z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